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2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B8107-5D24-45AA-A7CA-06579A3C6CA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27E0C-9B99-460A-9C8B-A9D4831A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1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27E0C-9B99-460A-9C8B-A9D4831A12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33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27E0C-9B99-460A-9C8B-A9D4831A12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56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27E0C-9B99-460A-9C8B-A9D4831A12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27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DB36-EC22-40C0-8343-0676D923197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49E5-9B42-4CEF-8483-6104BF5E6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5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DB36-EC22-40C0-8343-0676D923197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49E5-9B42-4CEF-8483-6104BF5E6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5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DB36-EC22-40C0-8343-0676D923197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49E5-9B42-4CEF-8483-6104BF5E6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7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DB36-EC22-40C0-8343-0676D923197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49E5-9B42-4CEF-8483-6104BF5E6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0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DB36-EC22-40C0-8343-0676D923197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49E5-9B42-4CEF-8483-6104BF5E6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8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DB36-EC22-40C0-8343-0676D923197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49E5-9B42-4CEF-8483-6104BF5E6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5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DB36-EC22-40C0-8343-0676D923197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49E5-9B42-4CEF-8483-6104BF5E6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7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DB36-EC22-40C0-8343-0676D923197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49E5-9B42-4CEF-8483-6104BF5E6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3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DB36-EC22-40C0-8343-0676D923197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49E5-9B42-4CEF-8483-6104BF5E6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5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DB36-EC22-40C0-8343-0676D923197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49E5-9B42-4CEF-8483-6104BF5E6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9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DB36-EC22-40C0-8343-0676D923197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49E5-9B42-4CEF-8483-6104BF5E6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9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5DB36-EC22-40C0-8343-0676D923197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549E5-9B42-4CEF-8483-6104BF5E6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2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877" y="116633"/>
            <a:ext cx="818619" cy="61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56" y="133921"/>
            <a:ext cx="944860" cy="58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815545"/>
            <a:ext cx="9032789" cy="50783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EG" sz="4800" b="1" dirty="0" smtClean="0"/>
              <a:t>المحاضرة</a:t>
            </a:r>
            <a:r>
              <a:rPr lang="ar-EG" sz="4800" dirty="0" smtClean="0"/>
              <a:t> </a:t>
            </a:r>
            <a:r>
              <a:rPr lang="ar-EG" sz="4800" b="1" dirty="0" smtClean="0"/>
              <a:t>الثالثة - دراسات عليا– </a:t>
            </a:r>
            <a:r>
              <a:rPr lang="ar-EG" sz="4400" b="1" dirty="0" smtClean="0"/>
              <a:t>دبلوم خاص</a:t>
            </a:r>
            <a:r>
              <a:rPr lang="ar-EG" sz="4800" b="1" dirty="0" smtClean="0"/>
              <a:t> شعبة مناهج وطرق تدريس </a:t>
            </a:r>
            <a:endParaRPr lang="en-US" sz="4800" b="1" dirty="0" smtClean="0"/>
          </a:p>
          <a:p>
            <a:pPr algn="ctr"/>
            <a:r>
              <a:rPr lang="ar-EG" sz="4800" b="1" dirty="0" smtClean="0"/>
              <a:t>مقرر / استراتيجيات تدريس متقدمة </a:t>
            </a:r>
            <a:endParaRPr lang="en-US" sz="4800" b="1" dirty="0" smtClean="0"/>
          </a:p>
          <a:p>
            <a:pPr algn="ctr"/>
            <a:r>
              <a:rPr lang="ar-EG" sz="4400" b="1" dirty="0" smtClean="0"/>
              <a:t>الفصل الدراسي الثاني 2019-2020</a:t>
            </a:r>
            <a:r>
              <a:rPr lang="ar-EG" sz="6000" b="1" dirty="0" smtClean="0"/>
              <a:t>م</a:t>
            </a:r>
          </a:p>
          <a:p>
            <a:pPr algn="ctr"/>
            <a:r>
              <a:rPr lang="ar-EG" sz="4400" b="1" dirty="0" smtClean="0"/>
              <a:t>أستاذ المقرر : د. مجدي محمد أمين عابد</a:t>
            </a:r>
            <a:endParaRPr lang="en-US" sz="4400" b="1" dirty="0" smtClean="0"/>
          </a:p>
          <a:p>
            <a:pPr algn="ctr"/>
            <a:r>
              <a:rPr lang="en-US" sz="4400" b="1" dirty="0" smtClean="0"/>
              <a:t>24/3/2020</a:t>
            </a:r>
            <a:r>
              <a:rPr lang="ar-EG" sz="4400" b="1" dirty="0" smtClean="0"/>
              <a:t>الثلاثاء     </a:t>
            </a:r>
            <a:r>
              <a:rPr lang="en-US" sz="4400" b="1" dirty="0" smtClean="0"/>
              <a:t> </a:t>
            </a:r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645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"/>
    </mc:Choice>
    <mc:Fallback xmlns="">
      <p:transition spd="slow" advTm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92" y="-11723"/>
            <a:ext cx="908538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11- How you apply Homework strategy ?</a:t>
            </a:r>
          </a:p>
          <a:p>
            <a:pPr algn="ctr"/>
            <a:endParaRPr lang="en-US" sz="5400" b="1" dirty="0" smtClean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2063" y="1664677"/>
            <a:ext cx="2391506" cy="16706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Set rules </a:t>
            </a:r>
            <a:endParaRPr lang="en-US" sz="4400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41785" y="2485291"/>
            <a:ext cx="2426677" cy="18405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Show  purpose</a:t>
            </a:r>
            <a:endParaRPr lang="en-US" sz="4000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60830" y="4325814"/>
            <a:ext cx="2449905" cy="19618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Vary the way it is given</a:t>
            </a:r>
            <a:endParaRPr lang="en-US" sz="44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0854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23" y="58615"/>
            <a:ext cx="910883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Andalus" pitchFamily="18" charset="-78"/>
                <a:cs typeface="Andalus" pitchFamily="18" charset="-78"/>
              </a:rPr>
              <a:t>12- What are the benefits of cues , questions and advance organizers ?</a:t>
            </a:r>
            <a:endParaRPr lang="en-US" sz="4400" b="1" dirty="0">
              <a:latin typeface="Andalus" pitchFamily="18" charset="-78"/>
              <a:cs typeface="Andalus" pitchFamily="18" charset="-78"/>
            </a:endParaRPr>
          </a:p>
          <a:p>
            <a:endParaRPr lang="en-US" sz="44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79513" y="1406769"/>
            <a:ext cx="8436950" cy="236806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Help students to use what they already know about a topic.</a:t>
            </a:r>
            <a:endParaRPr lang="en-US" sz="40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28954" y="4302368"/>
            <a:ext cx="8487509" cy="1793631"/>
          </a:xfrm>
          <a:prstGeom prst="rightArrow">
            <a:avLst>
              <a:gd name="adj1" fmla="val 50000"/>
              <a:gd name="adj2" fmla="val 4574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Enhance further learning .</a:t>
            </a:r>
            <a:endParaRPr lang="en-US" sz="40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070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69" y="11723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13- What should good cues , questions and advance organizers be ?</a:t>
            </a:r>
          </a:p>
          <a:p>
            <a:endParaRPr lang="en-US" sz="40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4000" b="1" dirty="0" smtClean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4000" b="1" dirty="0" smtClean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40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40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188677" y="1412775"/>
            <a:ext cx="1147875" cy="167039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75847" y="3428999"/>
            <a:ext cx="2595954" cy="2174631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Highly analytical</a:t>
            </a:r>
            <a:endParaRPr lang="en-US" sz="32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3341077" y="3446584"/>
            <a:ext cx="2368061" cy="220393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Focus on what is important</a:t>
            </a:r>
            <a:endParaRPr lang="en-US" sz="28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6365631" y="3575538"/>
            <a:ext cx="2289121" cy="205153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Presented before a learning experience</a:t>
            </a:r>
            <a:endParaRPr lang="en-US" sz="24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9953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69" y="46892"/>
            <a:ext cx="910883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14- What are the procedures of Cues , questions and advance organizers ?</a:t>
            </a:r>
          </a:p>
          <a:p>
            <a:pPr algn="ctr"/>
            <a:endParaRPr lang="en-US" sz="3200" b="1" dirty="0">
              <a:solidFill>
                <a:schemeClr val="tx2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3200" b="1" dirty="0" smtClean="0">
              <a:solidFill>
                <a:schemeClr val="tx2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3200" b="1" dirty="0">
              <a:solidFill>
                <a:schemeClr val="tx2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11015" y="1688123"/>
            <a:ext cx="2696308" cy="3950677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Stop after asking a 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question.</a:t>
            </a:r>
            <a:endParaRPr lang="en-US" sz="32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907324" y="1781908"/>
            <a:ext cx="3352800" cy="3856892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3200" b="1" dirty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3200" b="1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Vary advance 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organizer.</a:t>
            </a:r>
            <a:endParaRPr lang="en-US" sz="2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224954" y="1793631"/>
            <a:ext cx="2825261" cy="3856892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en-US" sz="2800" b="1" dirty="0" smtClean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expose students to </a:t>
            </a:r>
            <a:r>
              <a:rPr lang="en-US" sz="16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information </a:t>
            </a:r>
            <a:r>
              <a:rPr lang="en-US" sz="28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before they learn it.</a:t>
            </a:r>
            <a:endParaRPr lang="en-US" sz="2800" b="1" dirty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477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23" y="35169"/>
            <a:ext cx="9143999" cy="77867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Lesson 15 . Nine Essential Instructional  Strategies       PP. 70 – 74</a:t>
            </a:r>
            <a:endParaRPr lang="en-US" sz="3600" b="1" u="sng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400" b="1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4800" b="1" dirty="0" smtClean="0">
                <a:latin typeface="Andalus" pitchFamily="18" charset="-78"/>
                <a:cs typeface="Andalus" pitchFamily="18" charset="-78"/>
              </a:rPr>
              <a:t>1-</a:t>
            </a:r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What is the importance of  the nine essential instructional strategies  identified  by researchers ?</a:t>
            </a:r>
          </a:p>
          <a:p>
            <a:r>
              <a:rPr lang="en-US" sz="4800" b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=</a:t>
            </a:r>
          </a:p>
          <a:p>
            <a:pPr marL="514350" indent="-514350">
              <a:buAutoNum type="alphaLcPeriod"/>
            </a:pPr>
            <a:r>
              <a:rPr lang="en-US" sz="48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Improve student achievement .</a:t>
            </a:r>
          </a:p>
          <a:p>
            <a:pPr marL="514350" indent="-514350">
              <a:buAutoNum type="alphaLcPeriod"/>
            </a:pPr>
            <a:r>
              <a:rPr lang="en-US" sz="48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Suitable for all content areas.</a:t>
            </a:r>
          </a:p>
          <a:p>
            <a:pPr marL="514350" indent="-514350">
              <a:buAutoNum type="alphaLcPeriod"/>
            </a:pPr>
            <a:r>
              <a:rPr lang="en-US" sz="48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Suitable for all grade levels.</a:t>
            </a:r>
          </a:p>
          <a:p>
            <a:endParaRPr lang="en-US" sz="3200" b="1" dirty="0">
              <a:latin typeface="Andalus" pitchFamily="18" charset="-78"/>
              <a:cs typeface="Andalus" pitchFamily="18" charset="-78"/>
            </a:endParaRPr>
          </a:p>
          <a:p>
            <a:endParaRPr lang="en-US" sz="32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 </a:t>
            </a:r>
            <a:endParaRPr lang="en-US" sz="32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374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55"/>
    </mc:Choice>
    <mc:Fallback xmlns="">
      <p:transition spd="slow" advTm="535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7048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2</a:t>
            </a:r>
            <a:r>
              <a:rPr lang="en-US" sz="40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.</a:t>
            </a:r>
            <a:r>
              <a:rPr lang="en-US" sz="3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List the nine essential instructional strategies identified  by researchers .</a:t>
            </a:r>
          </a:p>
          <a:p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= 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The nine essential instructional strategies identified  by researchers are :</a:t>
            </a: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1.Identifying similarities and differences.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2. Summarizing and note taking.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3. Reinforcing effort and providing recognition.</a:t>
            </a:r>
          </a:p>
          <a:p>
            <a:r>
              <a:rPr lang="en-US" sz="32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4. Homework and practice.</a:t>
            </a:r>
          </a:p>
          <a:p>
            <a:r>
              <a:rPr lang="en-US" sz="3200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5. Nonlinguistic representation.</a:t>
            </a:r>
          </a:p>
          <a:p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6. </a:t>
            </a:r>
            <a:r>
              <a:rPr lang="en-US" sz="32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Cooperative learning.</a:t>
            </a:r>
          </a:p>
          <a:p>
            <a:r>
              <a:rPr lang="en-US" sz="3200" b="1" dirty="0" smtClean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7. Setting objectives and providing feedback.</a:t>
            </a:r>
          </a:p>
          <a:p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8. Generating and testing hypotheses.</a:t>
            </a:r>
          </a:p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9. cues, questions , and advance organizers.</a:t>
            </a:r>
          </a:p>
          <a:p>
            <a:endParaRPr lang="en-US" sz="28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80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3- What are the tasks of identifying similarities and differences ?</a:t>
            </a:r>
          </a:p>
          <a:p>
            <a:endParaRPr lang="en-US" sz="3600" b="1" dirty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611560" y="2555631"/>
            <a:ext cx="684076" cy="15357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3610708" y="2532185"/>
            <a:ext cx="725844" cy="15591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876256" y="2473569"/>
            <a:ext cx="628648" cy="15826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520" y="4038708"/>
            <a:ext cx="2088232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Breaking the concept into </a:t>
            </a:r>
          </a:p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Its similar and dissimilar aspects 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4126523"/>
            <a:ext cx="2227385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Analyzing  problems in a simple way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56176" y="4079631"/>
            <a:ext cx="2530624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Graphic  forms are a good way to represent similarities and differences</a:t>
            </a:r>
            <a:endParaRPr lang="en-US" sz="2800" b="1" dirty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250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31700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54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4</a:t>
            </a:r>
            <a:r>
              <a:rPr lang="en-US" sz="36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. How can you-as a teacher -  apply Identifying similarities and differences  instructional strategy ?</a:t>
            </a:r>
          </a:p>
          <a:p>
            <a:pPr algn="ctr"/>
            <a:endParaRPr lang="en-US" sz="2800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27539" y="2520461"/>
            <a:ext cx="3493476" cy="399756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Using charts to compare and classify items</a:t>
            </a:r>
            <a:endParaRPr lang="en-US" sz="36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5076092" y="2719754"/>
            <a:ext cx="3456348" cy="368104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Engaging students in comparing and classifying</a:t>
            </a:r>
            <a:endParaRPr lang="en-US" sz="3200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154615" y="1817077"/>
            <a:ext cx="633046" cy="9143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625970" y="1676400"/>
            <a:ext cx="855786" cy="832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11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67" y="-252125"/>
            <a:ext cx="91322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5- What do summarizing and note taking promote ?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= These skills promote greater comprehension.</a:t>
            </a:r>
          </a:p>
          <a:p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-----------------------------------------------------</a:t>
            </a:r>
            <a:endParaRPr lang="en-US" sz="2800" b="1" dirty="0">
              <a:latin typeface="Andalus" pitchFamily="18" charset="-78"/>
              <a:cs typeface="Andalus" pitchFamily="18" charset="-78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6- What is the role of students in  summarizing and note taking strategy ?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=  Students are asked to analyze a subject  and put it in their own words .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------------------------------------------------------</a:t>
            </a:r>
            <a:endParaRPr lang="en-US" sz="2800" b="1" dirty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7- What </a:t>
            </a:r>
            <a:r>
              <a:rPr lang="en-US" sz="28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do  summarizing and note taking  require ?</a:t>
            </a:r>
          </a:p>
          <a:p>
            <a:endParaRPr lang="en-US" sz="2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940622" y="4208584"/>
            <a:ext cx="484632" cy="867507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2941407" y="4208583"/>
            <a:ext cx="484632" cy="12074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292080" y="4114799"/>
            <a:ext cx="484632" cy="1137139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7600204" y="4091353"/>
            <a:ext cx="484632" cy="92612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6523" y="4396154"/>
            <a:ext cx="202322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</a:t>
            </a:r>
          </a:p>
          <a:p>
            <a:endParaRPr lang="en-US" sz="2800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Substituting</a:t>
            </a:r>
            <a:endParaRPr lang="en-US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27783" y="4583723"/>
            <a:ext cx="18035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>
              <a:latin typeface="Andalus" pitchFamily="18" charset="-78"/>
              <a:cs typeface="Andalus" pitchFamily="18" charset="-78"/>
            </a:endParaRPr>
          </a:p>
          <a:p>
            <a:endParaRPr lang="en-US" sz="28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Deleting </a:t>
            </a:r>
            <a:endParaRPr lang="en-US" sz="2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65076" y="4509121"/>
            <a:ext cx="143511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  </a:t>
            </a:r>
          </a:p>
          <a:p>
            <a:pPr algn="ctr"/>
            <a:endParaRPr lang="en-US" sz="2800" b="1" dirty="0">
              <a:solidFill>
                <a:schemeClr val="accent2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Keeping         some things </a:t>
            </a:r>
            <a:endParaRPr lang="en-US" sz="2800" b="1" dirty="0">
              <a:solidFill>
                <a:schemeClr val="accent2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20272" y="4509121"/>
            <a:ext cx="20162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dirty="0" smtClean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Having an awareness of the basic structure</a:t>
            </a:r>
            <a:endParaRPr lang="en-US" sz="2800" b="1" dirty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7644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8-How can you apply summarizing strategy ?</a:t>
            </a:r>
          </a:p>
          <a:p>
            <a:pPr algn="ctr"/>
            <a:endParaRPr lang="en-US" sz="48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50985" y="2157046"/>
            <a:ext cx="973015" cy="98392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3152729" y="2262554"/>
            <a:ext cx="1254369" cy="879231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1" y="3613666"/>
            <a:ext cx="46775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" y="3261918"/>
            <a:ext cx="44070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Setting rules for 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creating 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a summary </a:t>
            </a:r>
            <a:endParaRPr lang="en-US" sz="28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1" y="3244334"/>
            <a:ext cx="23160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    Clarifying unclear </a:t>
            </a:r>
          </a:p>
          <a:p>
            <a:pPr algn="ctr"/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questions </a:t>
            </a:r>
            <a:endParaRPr lang="en-US" sz="2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142892" y="2180492"/>
            <a:ext cx="929964" cy="94957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31877" y="3244334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Predicting next</a:t>
            </a:r>
            <a:endParaRPr lang="en-US" sz="36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4943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24" y="35169"/>
            <a:ext cx="91088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9-What is the importance of Homework strategy ?</a:t>
            </a:r>
          </a:p>
          <a:p>
            <a:pPr algn="ctr"/>
            <a:endParaRPr lang="en-US" sz="4400" b="1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4400" b="1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Oval 2"/>
          <p:cNvSpPr/>
          <p:nvPr/>
        </p:nvSpPr>
        <p:spPr>
          <a:xfrm>
            <a:off x="422031" y="2391508"/>
            <a:ext cx="7959969" cy="370449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ndalus" pitchFamily="18" charset="-78"/>
                <a:cs typeface="Andalus" pitchFamily="18" charset="-78"/>
              </a:rPr>
              <a:t>Homework  helps students  to extend their learning outside the classroom.</a:t>
            </a:r>
            <a:endParaRPr lang="en-US" sz="44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Down Arrow 3"/>
          <p:cNvSpPr/>
          <p:nvPr/>
        </p:nvSpPr>
        <p:spPr>
          <a:xfrm flipH="1">
            <a:off x="4114800" y="1453662"/>
            <a:ext cx="529208" cy="90267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0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2062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10- What is the role of the teacher in the Homework strategy ?</a:t>
            </a:r>
          </a:p>
          <a:p>
            <a:endParaRPr lang="en-US" sz="36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3600" b="1" dirty="0" smtClean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36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36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Oval 2"/>
          <p:cNvSpPr/>
          <p:nvPr/>
        </p:nvSpPr>
        <p:spPr>
          <a:xfrm>
            <a:off x="164123" y="2420887"/>
            <a:ext cx="3845169" cy="35813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Explain the purpose of homework</a:t>
            </a:r>
            <a:endParaRPr lang="en-US" sz="4400" b="1" dirty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4396153" y="2276872"/>
            <a:ext cx="4712677" cy="3842573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Give feedback</a:t>
            </a:r>
            <a:endParaRPr lang="en-US" sz="6600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692769" y="1230923"/>
            <a:ext cx="1147839" cy="119575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01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461</Words>
  <Application>Microsoft Office PowerPoint</Application>
  <PresentationFormat>On-screen Show (4:3)</PresentationFormat>
  <Paragraphs>96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Andalus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compusoft</dc:creator>
  <cp:lastModifiedBy>MAYSAAA AHMED</cp:lastModifiedBy>
  <cp:revision>15</cp:revision>
  <dcterms:created xsi:type="dcterms:W3CDTF">2020-03-24T16:39:41Z</dcterms:created>
  <dcterms:modified xsi:type="dcterms:W3CDTF">2020-03-24T21:18:48Z</dcterms:modified>
</cp:coreProperties>
</file>